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5" r:id="rId4"/>
    <p:sldId id="264" r:id="rId5"/>
    <p:sldId id="262" r:id="rId6"/>
    <p:sldId id="261" r:id="rId7"/>
    <p:sldId id="258" r:id="rId8"/>
    <p:sldId id="260" r:id="rId9"/>
    <p:sldId id="270" r:id="rId10"/>
    <p:sldId id="259" r:id="rId11"/>
    <p:sldId id="266" r:id="rId12"/>
    <p:sldId id="271" r:id="rId13"/>
    <p:sldId id="274" r:id="rId14"/>
    <p:sldId id="273" r:id="rId15"/>
    <p:sldId id="275" r:id="rId16"/>
    <p:sldId id="268" r:id="rId17"/>
    <p:sldId id="276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5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195.85774" units="1/cm"/>
          <inkml:channelProperty channel="Y" name="resolution" value="343.10995" units="1/cm"/>
          <inkml:channelProperty channel="F" name="resolution" value="4.0315E-5" units="1/dev"/>
          <inkml:channelProperty channel="T" name="resolution" value="1" units="1/dev"/>
        </inkml:channelProperties>
      </inkml:inkSource>
      <inkml:timestamp xml:id="ts0" timeString="2026-05-20T08:29:21.8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21655 9050 1312 0,'-19'3'0'0,"19"-3"0"0,9-2 0 0,2 1 0 0,0-2 0 0,-3 2 0 0,-8 1 0 0,0 0 0 0,0 0 0 0,0 0 0 0,0 0 0 0,0 0 0 0,0 0 0 0,0 0 0 0,0 0 0 16,0 0 0-16,0 0 0 0,0 0 0 15,0 0 0-15,0 0 0 0,0 0 0 16,0 0 0-16,0 0 0 0,0 0 0 0,0 0 0 15,0 0 0-15,0 0 0 0,0 0 0 16,0 0 0-16,0 0 0 0,0 0 0 16,0 0 0-16,0 0 0 0,0 0 0 0,0 0 0 15,0 0 0-15,0 0 0 0,0 0 0 16,0 0 0-16,0 0 0 0,0 0 0 16,0 0 0-16,0 0 0 0,0 0 0 0,0 0 0 15,0 0 0-15,0 0 0 0,0 0 0 16,0 0 0-16,0 0 0 0,0 0 0 15,0 0 0-15,0 0 0 0,0 0 0 0,0 0 0 16,0 0 0-16,0 0 0 0,0 0 0 16,0 0 0-16,0 0 0 0,0 0 0 15,0 0 0-15,0 0 0 0,0 0 0 0,0 0 0 16,-4 3 0-16,3-2 0 0,3-1 0 16,2-1 0-16,-10 1 0 0,5-2 0 15,4 1 0-15,-10 4 0 0,6-3 0 16,5 0 0-16,1-2 0 0,0 1 0 0,-5 1 0 15,-6 1 0-15,-7-1 0 0,10-1 0 16,-4 1 0-16,-2-2 0 0,11 2 0 0,6 0 0 0,2 0 0 16,0 0 0-16,-3 0 0 15,-7 0 0-15,0 0 0 0,0 0 0 16,0 0 0-16,0 0 0 0,0 0 0 16,0 0 0-16,0 0 0 0,0 0 0 0,0 0 0 15,0 0 0-15,0 0 0 0,0 0 0 16,0 0 0-16,0 0 0 0,0 0 0 0,0 0 0 15,0 0 0-15,0 0 0 0,0 0 0 16,0 0 0-16,0 0 0 0,0 0 0 16,0 0 0-16,0 0 0 0,0 0 0 0,0 0 0 15,0 0 0-15,0 0 0 0,0 0 0 16,0 0 0-16,0 0 0 0,0 0 0 16,0 0 0-16,0 0 0 0,0 0 0 0,0 0 0 15,0 0 0-15,-5 7 0 0,3-4 0 0,-7 5 0 16,-3 2 0-16,1 0 0 15,0-2 0-15,4-1 0 0,1-3 0 0,2 2 0 16,4-6 0-16,0 0 0 0,-4 7 0 16,-1-2 0-16,5-5 0 0,0 0 0 15,0 0 0-15,0 0 0 0,0 0 0 0,0 0 0 16,0 0 0-16,0 0 0 0,0 0 0 16,0 0 0-16,0 0 0 0,0 0 0 0,0 0 0 15,0 0 0-15,0 0 0 0,0 0 0 16,0 0 0-16,0 0 0 0,0 0 0 15,0 0 0-15,0 0 0 0,0 0 0 0,0 0 0 16,-3 6 0-16,3-6 0 0,0 0 0 16,0 0 0-16,0 0 0 0,0 0 0 15,0 0 0-15,0 0 0 0,-4 7 0 0,1 0 0 16,3-7 0-16,-3 4 0 0,3-4 0 16,0 0 0-16,0 0 0 0,0 0 0 0,0 0 0 15,0 0 0-15,0 0 0 0,0 0 0 16,0 0 0-16,0 0 0 0,0 0 0 0,0 0 0 15,0 0 0-15,0 0 0 16,0 0 0-16,0 0 0 0,0 0 0 0,0 0 0 0,0 0 0 16,0 0 0-16,0 0 0 15,0 0 0-15,0 0 0 0,0 0 0 16,0 0 0-16,0 0 0 0,0 0 0 0,0 0 0 16,0 0 0-16,0 0 0 0,0 0 0 15,0 0 0-15,0 0 0 0,0 0 0 16,0 0 0-16,0 0 0 0,0 0 0 0,0 0 0 15,0 0 0-15,0 0 0 0,0 0 0 16,0 0 0-16,0 0 0 0,0 0 0 16,0 0 0-16,0 0 0 0,0 0 0 15,0 0 0-15,0 0 0 0,0 0 0 0,0 0 0 16,0 0 0-16,0 0 0 0,0 0 0 16,0 0 0-16,0 0 0 0,0 0 0 0,0 0 0 15,0 0 0-15,0 0 0 0,0 0 0 16,0 0 0-16,0 0 0 0,0 0 0 0,-1 6 0 15,1-6 0-15,0 0 0 16,0 0 0-16,0 0 0 0,0 0 0 0,0 0 0 0,0 0 0 16,0 0 0-16,0 0 0 15,0 0 0-15,0 0 0 0,0 0 0 16,0 0 0-16,0 0 0 0,0 0 0 16,0 0 0-16,0 0 0 0,0 0 0 15,0 0 0-15,0 0 0 0,0 0 0 0,0 0 0 16,0 0 0-16,0 0 0 0,0 0 0 15,0 0 0-15,0 0 0 0,0 0 0 16,0 0 0-16,0 0 0 0,0 0 0 16,0 0 0-16,0 0 0 0,0 0 0 15,0 0 0-15,0 0 0 0,0 0 0 0,0 0 0 16,0 0 0-16,0 0 0 0,0 0 0 16,0 0 0-16,0 0 0 0,0 0 0 15,0 0 0-15,0 0 0 0,0 0 0 16,0 0 0-16,0 0 0 0,0 0 0 15,0 0 0-15,0 0 0 0,0 0 0 0,0 0 0 16,0 0 0-16,0 0 0 0,0 0 0 16,0 0 0-16,0 0 0 0,0 0 0 15,0 0 0-15,0 0 0 0,0 0 0 16,0 0 0-16,0 0 0 0,0 0 0 16,0 0 0-16,0 0 0 0,0 0 0 0,0 0 0 15,0 0 0-15,-1 7 0 0,3 1 0 16,1 3 0-16,0 0 0 0,0 1 0 15,0-4 0-15,-3-8 0 0,0 0 0 16,0 0 0-16,0 0 0 0,0 0 0 0,0 0 0 16,0 0 0-16,0 0 0 0,0 0 0 15,0 0 0-15,0 0 0 0,0 0 0 16,0 0 0-16,0 0 0 0,0 0 0 16,3 7 0-16,-3-7 0 0,0 0 0 15,0 0 0-15,0 0 0 0,0 0 0 16,0 0 0-16,0 0 0 0,0 0 0 0,0 0 0 15,0 0 0-15,0 0 0 0,0 0 0 16,0 0 0-16,2 6 0 0,-2-6 0 16,0 0 0-16,0 0 0 0,0 0 0 15,0 0 0-15,0 0 0 0,0 0 0 0,0 0 0 16,0 0 0-16,0 0 0 0,0 0 0 16,0 0 0-16,0 0 0 0,0 0 0 15,0 0 0-15,0 0 0 0,0 0 0 0,0 0 0 16,0 0 0-16,0 0 0 0,0 0 0 15,0 0 0-15,0 0 0 0,0 0 0 16,0 0 0-16,0 0 0 0,0 0 0 16,0 0 0-16,0 0 0 0,0 0 0 15,0 0 0-15,0 6 0 0,0 1 0 0,0-1 0 16,0-6 0-16,0 0 0 0,1 7 0 16,0 1 0-16,0-1 0 0,2 0 0 15,1 0 0-15,1 2 0 0,0-3 0 16,3-1 0-16,1 1 0 0,0 4 0 0,2 1 0 15,2 4 0-15,0-1 0 16,4 3 0-16,0-1 0 0,3 2 0 16,5 2 0-16,-1 8 0 0,-1 3 0 0,1-1 0 0,-4 3 0 15,2 1 0 1,2 1 0-16,2 11 0 0,-3 4 0 16,1 6 0-16,-2 1 0 0,-1-1 0 0,0-1 0 15,6-2 0-15,6 13 0 16,0 1 0-16,-6-10 0 0,-7-13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7:55.814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1,'0'0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7:57.383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1 1,'0'0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7:58.232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1,'0'0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0.686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1 50,'568'0,"-396"-25,11 11,-119 4,-44 9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2.030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1 0,'0'0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2.664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1 1,'0'0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3.280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4.017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1 1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5.763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1 1,'1135'0,"-1114"0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7.295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0,'0'0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8.046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0,'0'0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09.919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1,'0'0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10.812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11.579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1 1,'0'0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12.832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1,'692'0,"-671"0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13.411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1,'0'0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15T08:28:14.279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1 0,'0'0</inkml:trace>
</inkml:ink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800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873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978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097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3419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983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864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881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051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63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3586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45574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43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335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8575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92362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778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F3C80E-BEB9-4BAF-8E63-F53CE7422043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29591D3-2A1B-4612-9B77-0E059DACD9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594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customXml" Target="../ink/ink10.xml"/><Relationship Id="rId18" Type="http://schemas.openxmlformats.org/officeDocument/2006/relationships/customXml" Target="../ink/ink14.xml"/><Relationship Id="rId3" Type="http://schemas.openxmlformats.org/officeDocument/2006/relationships/customXml" Target="../ink/ink2.xml"/><Relationship Id="rId21" Type="http://schemas.openxmlformats.org/officeDocument/2006/relationships/image" Target="../media/image17.png"/><Relationship Id="rId7" Type="http://schemas.openxmlformats.org/officeDocument/2006/relationships/customXml" Target="../ink/ink5.xml"/><Relationship Id="rId12" Type="http://schemas.openxmlformats.org/officeDocument/2006/relationships/customXml" Target="../ink/ink9.xml"/><Relationship Id="rId17" Type="http://schemas.openxmlformats.org/officeDocument/2006/relationships/customXml" Target="../ink/ink13.xml"/><Relationship Id="rId2" Type="http://schemas.openxmlformats.org/officeDocument/2006/relationships/image" Target="../media/image14.png"/><Relationship Id="rId16" Type="http://schemas.openxmlformats.org/officeDocument/2006/relationships/customXml" Target="../ink/ink12.xml"/><Relationship Id="rId20" Type="http://schemas.openxmlformats.org/officeDocument/2006/relationships/customXml" Target="../ink/ink16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.xml"/><Relationship Id="rId11" Type="http://schemas.openxmlformats.org/officeDocument/2006/relationships/customXml" Target="../ink/ink8.xml"/><Relationship Id="rId5" Type="http://schemas.openxmlformats.org/officeDocument/2006/relationships/customXml" Target="../ink/ink3.xml"/><Relationship Id="rId15" Type="http://schemas.openxmlformats.org/officeDocument/2006/relationships/customXml" Target="../ink/ink11.xml"/><Relationship Id="rId23" Type="http://schemas.openxmlformats.org/officeDocument/2006/relationships/customXml" Target="../ink/ink18.xml"/><Relationship Id="rId10" Type="http://schemas.openxmlformats.org/officeDocument/2006/relationships/customXml" Target="../ink/ink7.xml"/><Relationship Id="rId19" Type="http://schemas.openxmlformats.org/officeDocument/2006/relationships/customXml" Target="../ink/ink15.xml"/><Relationship Id="rId4" Type="http://schemas.openxmlformats.org/officeDocument/2006/relationships/image" Target="../media/image140.png"/><Relationship Id="rId9" Type="http://schemas.openxmlformats.org/officeDocument/2006/relationships/customXml" Target="../ink/ink6.xml"/><Relationship Id="rId14" Type="http://schemas.openxmlformats.org/officeDocument/2006/relationships/image" Target="../media/image16.png"/><Relationship Id="rId22" Type="http://schemas.openxmlformats.org/officeDocument/2006/relationships/customXml" Target="../ink/ink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ictgames.com/mobilePage/phonemePatterns/index.html" TargetMode="External"/><Relationship Id="rId2" Type="http://schemas.openxmlformats.org/officeDocument/2006/relationships/hyperlink" Target="https://letters-and-sounds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8E26D-15C0-4F94-AA2E-8EAF6CAACD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400" dirty="0">
                <a:latin typeface="HfW precursive" panose="00000500000000000000" pitchFamily="2" charset="0"/>
              </a:rPr>
              <a:t>Phonics screener check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5CFAA1-F43B-4427-83FA-D5B0DBD281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HfW precursive" panose="00000500000000000000" pitchFamily="2" charset="0"/>
              </a:rPr>
              <a:t>Year 1</a:t>
            </a:r>
          </a:p>
          <a:p>
            <a:r>
              <a:rPr lang="en-GB" dirty="0">
                <a:latin typeface="HfW precursive" panose="00000500000000000000" pitchFamily="2" charset="0"/>
              </a:rPr>
              <a:t>May 2026  </a:t>
            </a:r>
          </a:p>
        </p:txBody>
      </p:sp>
    </p:spTree>
    <p:extLst>
      <p:ext uri="{BB962C8B-B14F-4D97-AF65-F5344CB8AC3E}">
        <p14:creationId xmlns:p14="http://schemas.microsoft.com/office/powerpoint/2010/main" val="2641157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44CD3-5BE8-47DE-BCF9-07F05B619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1A094-7FDB-4E72-B357-049652401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2540" y="2476868"/>
            <a:ext cx="6259310" cy="3888420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latin typeface="HfW precursive" panose="00000500000000000000" pitchFamily="2" charset="0"/>
              </a:rPr>
              <a:t>Phonics quiz </a:t>
            </a:r>
          </a:p>
          <a:p>
            <a:r>
              <a:rPr lang="en-GB" dirty="0">
                <a:latin typeface="HfW precursive" panose="00000500000000000000" pitchFamily="2" charset="0"/>
              </a:rPr>
              <a:t>40 words – 20 real and 20 ‘alien’ words</a:t>
            </a:r>
          </a:p>
          <a:p>
            <a:r>
              <a:rPr lang="en-GB" dirty="0">
                <a:latin typeface="HfW precursive" panose="00000500000000000000" pitchFamily="2" charset="0"/>
              </a:rPr>
              <a:t>Every child in year 1 to ensure at the correct stage for Year 2. </a:t>
            </a:r>
          </a:p>
          <a:p>
            <a:r>
              <a:rPr lang="en-GB" dirty="0">
                <a:latin typeface="HfW precursive" panose="00000500000000000000" pitchFamily="2" charset="0"/>
              </a:rPr>
              <a:t>Pass mark has historically been 32</a:t>
            </a:r>
          </a:p>
          <a:p>
            <a:r>
              <a:rPr lang="en-GB" b="1" dirty="0">
                <a:latin typeface="HfW precursive" panose="00000500000000000000" pitchFamily="2" charset="0"/>
              </a:rPr>
              <a:t>Week beginning 8</a:t>
            </a:r>
            <a:r>
              <a:rPr lang="en-GB" b="1" baseline="30000" dirty="0">
                <a:latin typeface="HfW precursive" panose="00000500000000000000" pitchFamily="2" charset="0"/>
              </a:rPr>
              <a:t>th</a:t>
            </a:r>
            <a:r>
              <a:rPr lang="en-GB" b="1" dirty="0">
                <a:latin typeface="HfW precursive" panose="00000500000000000000" pitchFamily="2" charset="0"/>
              </a:rPr>
              <a:t> June  </a:t>
            </a:r>
          </a:p>
          <a:p>
            <a:r>
              <a:rPr lang="en-GB" dirty="0">
                <a:latin typeface="HfW precursive" panose="00000500000000000000" pitchFamily="2" charset="0"/>
              </a:rPr>
              <a:t>1:1 with teacher </a:t>
            </a:r>
          </a:p>
          <a:p>
            <a:r>
              <a:rPr lang="en-GB" dirty="0">
                <a:latin typeface="HfW precursive" panose="00000500000000000000" pitchFamily="2" charset="0"/>
              </a:rPr>
              <a:t>Takes about 5 minutes </a:t>
            </a:r>
          </a:p>
          <a:p>
            <a:r>
              <a:rPr lang="en-GB" dirty="0">
                <a:latin typeface="HfW precursive" panose="00000500000000000000" pitchFamily="2" charset="0"/>
              </a:rPr>
              <a:t>PLEASE SENSURE YOUR CHILD IS AT SCHOOL THAT WEEK!</a:t>
            </a:r>
          </a:p>
          <a:p>
            <a:endParaRPr lang="en-GB" dirty="0"/>
          </a:p>
        </p:txBody>
      </p:sp>
      <p:pic>
        <p:nvPicPr>
          <p:cNvPr id="1026" name="Picture 2" descr="Preparing For The Phonics Screening Test | Monster Phonics">
            <a:extLst>
              <a:ext uri="{FF2B5EF4-FFF2-40B4-BE49-F238E27FC236}">
                <a16:creationId xmlns:a16="http://schemas.microsoft.com/office/drawing/2014/main" id="{C618734F-7A1A-4143-8890-FDD5D3480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784" y="2476868"/>
            <a:ext cx="4683618" cy="328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7373B7-19CB-45D0-94A3-81A8D061E7A7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970485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44CD3-5BE8-47DE-BCF9-07F05B619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4CD010-4578-4113-90DE-D094B02DF8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2129" y="2911875"/>
            <a:ext cx="9734469" cy="19295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DB4069-04E9-4FED-856B-5CD8A3082277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833419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981A4-1EBA-4140-BB63-4FB013461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Terminology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E13339-82B7-48FF-B20C-B16FFAC65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908218" cy="3318936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HfW precursive" panose="00000500000000000000" pitchFamily="2" charset="0"/>
              </a:rPr>
              <a:t>Digraph- 2 letters one sound </a:t>
            </a:r>
            <a:r>
              <a:rPr lang="en-GB" dirty="0" err="1">
                <a:latin typeface="HfW precursive" panose="00000500000000000000" pitchFamily="2" charset="0"/>
              </a:rPr>
              <a:t>eg</a:t>
            </a:r>
            <a:r>
              <a:rPr lang="en-GB" dirty="0">
                <a:latin typeface="HfW precursive" panose="00000500000000000000" pitchFamily="2" charset="0"/>
              </a:rPr>
              <a:t>/ </a:t>
            </a:r>
            <a:r>
              <a:rPr lang="en-GB" dirty="0" err="1">
                <a:latin typeface="HfW precursive" panose="00000500000000000000" pitchFamily="2" charset="0"/>
              </a:rPr>
              <a:t>oe</a:t>
            </a:r>
            <a:r>
              <a:rPr lang="en-GB" dirty="0">
                <a:latin typeface="HfW precursive" panose="00000500000000000000" pitchFamily="2" charset="0"/>
              </a:rPr>
              <a:t>, </a:t>
            </a:r>
            <a:r>
              <a:rPr lang="en-GB" dirty="0" err="1">
                <a:latin typeface="HfW precursive" panose="00000500000000000000" pitchFamily="2" charset="0"/>
              </a:rPr>
              <a:t>ar</a:t>
            </a:r>
            <a:r>
              <a:rPr lang="en-GB" dirty="0">
                <a:latin typeface="HfW precursive" panose="00000500000000000000" pitchFamily="2" charset="0"/>
              </a:rPr>
              <a:t>, </a:t>
            </a:r>
            <a:r>
              <a:rPr lang="en-GB" dirty="0" err="1">
                <a:latin typeface="HfW precursive" panose="00000500000000000000" pitchFamily="2" charset="0"/>
              </a:rPr>
              <a:t>er</a:t>
            </a:r>
            <a:r>
              <a:rPr lang="en-GB" dirty="0">
                <a:latin typeface="HfW precursive" panose="00000500000000000000" pitchFamily="2" charset="0"/>
              </a:rPr>
              <a:t>, ow</a:t>
            </a:r>
          </a:p>
          <a:p>
            <a:r>
              <a:rPr lang="en-GB" dirty="0">
                <a:latin typeface="HfW precursive" panose="00000500000000000000" pitchFamily="2" charset="0"/>
              </a:rPr>
              <a:t>Trigraph- 3 letters one sound </a:t>
            </a:r>
            <a:r>
              <a:rPr lang="en-GB" dirty="0" err="1">
                <a:latin typeface="HfW precursive" panose="00000500000000000000" pitchFamily="2" charset="0"/>
              </a:rPr>
              <a:t>eg</a:t>
            </a:r>
            <a:r>
              <a:rPr lang="en-GB" dirty="0">
                <a:latin typeface="HfW precursive" panose="00000500000000000000" pitchFamily="2" charset="0"/>
              </a:rPr>
              <a:t>/air, </a:t>
            </a:r>
            <a:r>
              <a:rPr lang="en-GB" dirty="0" err="1">
                <a:latin typeface="HfW precursive" panose="00000500000000000000" pitchFamily="2" charset="0"/>
              </a:rPr>
              <a:t>ure</a:t>
            </a:r>
            <a:r>
              <a:rPr lang="en-GB" dirty="0">
                <a:latin typeface="HfW precursive" panose="00000500000000000000" pitchFamily="2" charset="0"/>
              </a:rPr>
              <a:t>, ear, </a:t>
            </a:r>
            <a:r>
              <a:rPr lang="en-GB" dirty="0" err="1">
                <a:latin typeface="HfW precursive" panose="00000500000000000000" pitchFamily="2" charset="0"/>
              </a:rPr>
              <a:t>igh</a:t>
            </a:r>
            <a:endParaRPr lang="en-GB" dirty="0">
              <a:latin typeface="HfW precursive" panose="00000500000000000000" pitchFamily="2" charset="0"/>
            </a:endParaRPr>
          </a:p>
          <a:p>
            <a:r>
              <a:rPr lang="en-GB" dirty="0">
                <a:latin typeface="HfW precursive" panose="00000500000000000000" pitchFamily="2" charset="0"/>
              </a:rPr>
              <a:t>Split digraph – </a:t>
            </a:r>
            <a:r>
              <a:rPr lang="en-GB" dirty="0" err="1">
                <a:latin typeface="HfW precursive" panose="00000500000000000000" pitchFamily="2" charset="0"/>
              </a:rPr>
              <a:t>e_e</a:t>
            </a:r>
            <a:r>
              <a:rPr lang="en-GB" dirty="0">
                <a:latin typeface="HfW precursive" panose="00000500000000000000" pitchFamily="2" charset="0"/>
              </a:rPr>
              <a:t> (delete),    </a:t>
            </a:r>
            <a:r>
              <a:rPr lang="en-GB" dirty="0" err="1">
                <a:latin typeface="HfW precursive" panose="00000500000000000000" pitchFamily="2" charset="0"/>
              </a:rPr>
              <a:t>a_e</a:t>
            </a:r>
            <a:r>
              <a:rPr lang="en-GB" dirty="0">
                <a:latin typeface="HfW precursive" panose="00000500000000000000" pitchFamily="2" charset="0"/>
              </a:rPr>
              <a:t> (make) </a:t>
            </a:r>
            <a:r>
              <a:rPr lang="en-GB" dirty="0" err="1">
                <a:latin typeface="HfW precursive" panose="00000500000000000000" pitchFamily="2" charset="0"/>
              </a:rPr>
              <a:t>o_e</a:t>
            </a:r>
            <a:r>
              <a:rPr lang="en-GB" dirty="0">
                <a:latin typeface="HfW precursive" panose="00000500000000000000" pitchFamily="2" charset="0"/>
              </a:rPr>
              <a:t>  (phone),  </a:t>
            </a:r>
            <a:r>
              <a:rPr lang="en-GB" dirty="0" err="1">
                <a:latin typeface="HfW precursive" panose="00000500000000000000" pitchFamily="2" charset="0"/>
              </a:rPr>
              <a:t>i_e</a:t>
            </a:r>
            <a:r>
              <a:rPr lang="en-GB" dirty="0">
                <a:latin typeface="HfW precursive" panose="00000500000000000000" pitchFamily="2" charset="0"/>
              </a:rPr>
              <a:t>  (slime),  </a:t>
            </a:r>
            <a:r>
              <a:rPr lang="en-GB" dirty="0" err="1">
                <a:latin typeface="HfW precursive" panose="00000500000000000000" pitchFamily="2" charset="0"/>
              </a:rPr>
              <a:t>u_e</a:t>
            </a:r>
            <a:r>
              <a:rPr lang="en-GB" dirty="0">
                <a:latin typeface="HfW precursive" panose="00000500000000000000" pitchFamily="2" charset="0"/>
              </a:rPr>
              <a:t> (cute)</a:t>
            </a:r>
          </a:p>
          <a:p>
            <a:pPr marL="0" indent="0">
              <a:buNone/>
            </a:pPr>
            <a:r>
              <a:rPr lang="en-GB" dirty="0">
                <a:latin typeface="HfW precursive" panose="00000500000000000000" pitchFamily="2" charset="0"/>
              </a:rPr>
              <a:t>    (look for an e at the end) </a:t>
            </a:r>
          </a:p>
          <a:p>
            <a:r>
              <a:rPr lang="en-GB" dirty="0">
                <a:latin typeface="HfW precursive" panose="00000500000000000000" pitchFamily="2" charset="0"/>
              </a:rPr>
              <a:t>Pure sound- </a:t>
            </a:r>
            <a:r>
              <a:rPr lang="en-GB" dirty="0" err="1">
                <a:latin typeface="HfW precursive" panose="00000500000000000000" pitchFamily="2" charset="0"/>
              </a:rPr>
              <a:t>mmmmmm</a:t>
            </a:r>
            <a:r>
              <a:rPr lang="en-GB" dirty="0">
                <a:latin typeface="HfW precursive" panose="00000500000000000000" pitchFamily="2" charset="0"/>
              </a:rPr>
              <a:t> not </a:t>
            </a:r>
            <a:r>
              <a:rPr lang="en-GB" dirty="0" err="1">
                <a:latin typeface="HfW precursive" panose="00000500000000000000" pitchFamily="2" charset="0"/>
              </a:rPr>
              <a:t>muh</a:t>
            </a:r>
            <a:r>
              <a:rPr lang="en-GB" dirty="0">
                <a:latin typeface="HfW precursive" panose="00000500000000000000" pitchFamily="2" charset="0"/>
              </a:rPr>
              <a:t>, </a:t>
            </a:r>
            <a:r>
              <a:rPr lang="en-GB" dirty="0" err="1">
                <a:latin typeface="HfW precursive" panose="00000500000000000000" pitchFamily="2" charset="0"/>
              </a:rPr>
              <a:t>ssssssssssss</a:t>
            </a:r>
            <a:r>
              <a:rPr lang="en-GB" dirty="0">
                <a:latin typeface="HfW precursive" panose="00000500000000000000" pitchFamily="2" charset="0"/>
              </a:rPr>
              <a:t> not </a:t>
            </a:r>
            <a:r>
              <a:rPr lang="en-GB" dirty="0" err="1">
                <a:latin typeface="HfW precursive" panose="00000500000000000000" pitchFamily="2" charset="0"/>
              </a:rPr>
              <a:t>suh</a:t>
            </a:r>
            <a:r>
              <a:rPr lang="en-GB" dirty="0">
                <a:latin typeface="HfW precursive" panose="00000500000000000000" pitchFamily="2" charset="0"/>
              </a:rPr>
              <a:t> </a:t>
            </a:r>
          </a:p>
          <a:p>
            <a:r>
              <a:rPr lang="en-GB" dirty="0">
                <a:latin typeface="HfW precursive" panose="00000500000000000000" pitchFamily="2" charset="0"/>
              </a:rPr>
              <a:t>Alternative sounds </a:t>
            </a:r>
            <a:r>
              <a:rPr lang="en-GB" dirty="0" err="1">
                <a:latin typeface="HfW precursive" panose="00000500000000000000" pitchFamily="2" charset="0"/>
              </a:rPr>
              <a:t>eg</a:t>
            </a:r>
            <a:r>
              <a:rPr lang="en-GB" dirty="0">
                <a:latin typeface="HfW precursive" panose="00000500000000000000" pitchFamily="2" charset="0"/>
              </a:rPr>
              <a:t>/ ow (owl/snow) </a:t>
            </a:r>
            <a:r>
              <a:rPr lang="en-GB" dirty="0" err="1">
                <a:latin typeface="HfW precursive" panose="00000500000000000000" pitchFamily="2" charset="0"/>
              </a:rPr>
              <a:t>ea</a:t>
            </a:r>
            <a:r>
              <a:rPr lang="en-GB" dirty="0">
                <a:latin typeface="HfW precursive" panose="00000500000000000000" pitchFamily="2" charset="0"/>
              </a:rPr>
              <a:t> (meat/head)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6A5F0E-873A-430D-9D81-E0EE209B55EB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SG</a:t>
            </a:r>
          </a:p>
        </p:txBody>
      </p:sp>
    </p:spTree>
    <p:extLst>
      <p:ext uri="{BB962C8B-B14F-4D97-AF65-F5344CB8AC3E}">
        <p14:creationId xmlns:p14="http://schemas.microsoft.com/office/powerpoint/2010/main" val="2552215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2CBD1-1C2A-43E9-9BEA-DB43ADAE8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HfW precursive" panose="00000500000000000000" pitchFamily="2" charset="0"/>
              </a:rPr>
              <a:t>Chunk it up- (for longer words) </a:t>
            </a:r>
            <a:r>
              <a:rPr lang="en-GB" sz="2400" dirty="0">
                <a:latin typeface="HfW precursive" panose="00000500000000000000" pitchFamily="2" charset="0"/>
              </a:rPr>
              <a:t>cover up parts of the word, blend small parts and  then blend together  </a:t>
            </a:r>
            <a:endParaRPr lang="en-GB" dirty="0">
              <a:latin typeface="HfW precursive" panose="00000500000000000000" pitchFamily="2" charset="0"/>
            </a:endParaRPr>
          </a:p>
        </p:txBody>
      </p:sp>
      <p:pic>
        <p:nvPicPr>
          <p:cNvPr id="3074" name="Picture 2" descr="Phase Four Word Cards - CCV and CCVC Polysyllabic Words">
            <a:extLst>
              <a:ext uri="{FF2B5EF4-FFF2-40B4-BE49-F238E27FC236}">
                <a16:creationId xmlns:a16="http://schemas.microsoft.com/office/drawing/2014/main" id="{0A262AC0-7B56-49D7-80E7-887FC27482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302" y="2399888"/>
            <a:ext cx="5428973" cy="384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11022D-6BAD-4D13-AF76-E5FC9A9643B8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SG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61BB051-9D0E-4FA8-B819-E540222826E5}"/>
                  </a:ext>
                </a:extLst>
              </p14:cNvPr>
              <p14:cNvContentPartPr/>
              <p14:nvPr/>
            </p14:nvContentPartPr>
            <p14:xfrm>
              <a:off x="7770960" y="3255840"/>
              <a:ext cx="214560" cy="423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61BB051-9D0E-4FA8-B819-E540222826E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761600" y="3246480"/>
                <a:ext cx="233280" cy="442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85528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2500F-730D-4C25-A989-667563472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667" y="2969704"/>
            <a:ext cx="5162549" cy="2138378"/>
          </a:xfrm>
        </p:spPr>
        <p:txBody>
          <a:bodyPr>
            <a:noAutofit/>
          </a:bodyPr>
          <a:lstStyle/>
          <a:p>
            <a:pPr algn="l"/>
            <a:r>
              <a:rPr lang="en-GB" sz="3200" dirty="0">
                <a:latin typeface="HfW precursive" panose="00000500000000000000" pitchFamily="2" charset="0"/>
              </a:rPr>
              <a:t>Spot the digraph or trigraph </a:t>
            </a:r>
            <a:r>
              <a:rPr lang="en-GB" sz="3200" b="1" dirty="0">
                <a:latin typeface="HfW precursive" panose="00000500000000000000" pitchFamily="2" charset="0"/>
              </a:rPr>
              <a:t>before</a:t>
            </a:r>
            <a:r>
              <a:rPr lang="en-GB" sz="3200" dirty="0">
                <a:latin typeface="HfW precursive" panose="00000500000000000000" pitchFamily="2" charset="0"/>
              </a:rPr>
              <a:t> reading the word.</a:t>
            </a:r>
            <a:br>
              <a:rPr lang="en-GB" sz="3200" dirty="0">
                <a:latin typeface="HfW precursive" panose="00000500000000000000" pitchFamily="2" charset="0"/>
              </a:rPr>
            </a:br>
            <a:br>
              <a:rPr lang="en-GB" sz="3200" dirty="0">
                <a:latin typeface="HfW precursive" panose="00000500000000000000" pitchFamily="2" charset="0"/>
              </a:rPr>
            </a:br>
            <a:r>
              <a:rPr lang="en-GB" sz="3200" dirty="0">
                <a:latin typeface="HfW precursive" panose="00000500000000000000" pitchFamily="2" charset="0"/>
              </a:rPr>
              <a:t>Adding sound buttons.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35270-B530-41A9-8EA2-718C5D305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2216" y="730697"/>
            <a:ext cx="3955881" cy="55288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103EBA-ACA4-4CE8-A045-090526940FF3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135658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Right 4">
            <a:extLst>
              <a:ext uri="{FF2B5EF4-FFF2-40B4-BE49-F238E27FC236}">
                <a16:creationId xmlns:a16="http://schemas.microsoft.com/office/drawing/2014/main" id="{594F11CA-68CD-4816-83D1-E4F4FD1ECA97}"/>
              </a:ext>
            </a:extLst>
          </p:cNvPr>
          <p:cNvSpPr/>
          <p:nvPr/>
        </p:nvSpPr>
        <p:spPr>
          <a:xfrm rot="5400000">
            <a:off x="4274598" y="1505322"/>
            <a:ext cx="745725" cy="5770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9FF6C147-0BDC-4AB2-A85A-7FE32F2406DB}"/>
              </a:ext>
            </a:extLst>
          </p:cNvPr>
          <p:cNvSpPr/>
          <p:nvPr/>
        </p:nvSpPr>
        <p:spPr>
          <a:xfrm rot="5400000">
            <a:off x="6883153" y="1503561"/>
            <a:ext cx="745725" cy="5770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B912249-930C-466A-994D-9273D3D39CD2}"/>
              </a:ext>
            </a:extLst>
          </p:cNvPr>
          <p:cNvSpPr txBox="1"/>
          <p:nvPr/>
        </p:nvSpPr>
        <p:spPr>
          <a:xfrm>
            <a:off x="2228851" y="1050771"/>
            <a:ext cx="3756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HfW precursive" panose="00000500000000000000" pitchFamily="2" charset="0"/>
              </a:rPr>
              <a:t>Alien word- can not make sense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81B297-5855-4A75-A2C2-C4B7B3F3647C}"/>
              </a:ext>
            </a:extLst>
          </p:cNvPr>
          <p:cNvSpPr/>
          <p:nvPr/>
        </p:nvSpPr>
        <p:spPr>
          <a:xfrm>
            <a:off x="6391275" y="1049891"/>
            <a:ext cx="3980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HfW precursive" panose="00000500000000000000" pitchFamily="2" charset="0"/>
              </a:rPr>
              <a:t>Real word- Does it make sense?</a:t>
            </a:r>
          </a:p>
        </p:txBody>
      </p:sp>
      <p:pic>
        <p:nvPicPr>
          <p:cNvPr id="2050" name="Picture 2" descr="Year 1 phonics screening check guide for parents">
            <a:extLst>
              <a:ext uri="{FF2B5EF4-FFF2-40B4-BE49-F238E27FC236}">
                <a16:creationId xmlns:a16="http://schemas.microsoft.com/office/drawing/2014/main" id="{01B89A44-E75F-4ADA-A75F-AE1D1F3D4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35" y="2166712"/>
            <a:ext cx="10468739" cy="397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11EF416-2927-4768-9EE5-AE792CD34386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2624154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F1C2A-C451-41E3-98A3-BE52B0DFB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848" y="370162"/>
            <a:ext cx="9601196" cy="1303867"/>
          </a:xfrm>
        </p:spPr>
        <p:txBody>
          <a:bodyPr/>
          <a:lstStyle/>
          <a:p>
            <a:r>
              <a:rPr lang="en-GB" dirty="0"/>
              <a:t>Split digraphs – ‘e’ alarm!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998E01-CDF4-4B17-8A61-1CBCCD992A34}"/>
              </a:ext>
            </a:extLst>
          </p:cNvPr>
          <p:cNvSpPr txBox="1"/>
          <p:nvPr/>
        </p:nvSpPr>
        <p:spPr>
          <a:xfrm>
            <a:off x="5634545" y="2974759"/>
            <a:ext cx="54144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HfW precursive" panose="00000500000000000000" pitchFamily="2" charset="0"/>
              </a:rPr>
              <a:t>If you see an ‘e’ at the end of a word- check to see if it is a split digraph before sound it out. </a:t>
            </a:r>
          </a:p>
          <a:p>
            <a:endParaRPr lang="en-GB" sz="2400" dirty="0">
              <a:latin typeface="HfW precursive" panose="00000500000000000000" pitchFamily="2" charset="0"/>
            </a:endParaRPr>
          </a:p>
          <a:p>
            <a:r>
              <a:rPr lang="en-GB" sz="2400" dirty="0">
                <a:latin typeface="HfW precursive" panose="00000500000000000000" pitchFamily="2" charset="0"/>
              </a:rPr>
              <a:t>If it ends in an ‘e’ stop and see.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491599-4A1D-48AF-9F0B-993676DE2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049" y="1496474"/>
            <a:ext cx="3075798" cy="45661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B42BD1-1047-45D7-B521-8F0B31D745AE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SG</a:t>
            </a:r>
          </a:p>
        </p:txBody>
      </p:sp>
    </p:spTree>
    <p:extLst>
      <p:ext uri="{BB962C8B-B14F-4D97-AF65-F5344CB8AC3E}">
        <p14:creationId xmlns:p14="http://schemas.microsoft.com/office/powerpoint/2010/main" val="1430146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4888A-7099-4FC8-86D0-B1470A9EC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Sound buttons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D4AFCB-FFF8-4EE5-A2CC-56E989BC0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600" y="2498064"/>
            <a:ext cx="6646798" cy="207393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175DE099-65AD-4FC7-80E4-AB425154F50C}"/>
                  </a:ext>
                </a:extLst>
              </p14:cNvPr>
              <p14:cNvContentPartPr/>
              <p14:nvPr/>
            </p14:nvContentPartPr>
            <p14:xfrm>
              <a:off x="3577600" y="3808115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75DE099-65AD-4FC7-80E4-AB425154F50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41600" y="377247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2DD2319-B59B-4223-93C0-4BB8B31E2E68}"/>
                  </a:ext>
                </a:extLst>
              </p14:cNvPr>
              <p14:cNvContentPartPr/>
              <p14:nvPr/>
            </p14:nvContentPartPr>
            <p14:xfrm>
              <a:off x="3799360" y="3790115"/>
              <a:ext cx="360" cy="3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2DD2319-B59B-4223-93C0-4BB8B31E2E6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63720" y="375447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6AE20FDA-D12A-45B5-B175-5D70AFEECF36}"/>
                  </a:ext>
                </a:extLst>
              </p14:cNvPr>
              <p14:cNvContentPartPr/>
              <p14:nvPr/>
            </p14:nvContentPartPr>
            <p14:xfrm>
              <a:off x="3950560" y="3790115"/>
              <a:ext cx="36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6AE20FDA-D12A-45B5-B175-5D70AFEECF3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914560" y="375447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E2770A55-01ED-4709-92C7-44C91C780053}"/>
                  </a:ext>
                </a:extLst>
              </p14:cNvPr>
              <p14:cNvContentPartPr/>
              <p14:nvPr/>
            </p14:nvContentPartPr>
            <p14:xfrm>
              <a:off x="4110040" y="3772475"/>
              <a:ext cx="362880" cy="183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E2770A55-01ED-4709-92C7-44C91C78005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074400" y="3736475"/>
                <a:ext cx="434520" cy="9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B2B0CFA5-9218-4200-9710-79583D8779C1}"/>
                  </a:ext>
                </a:extLst>
              </p14:cNvPr>
              <p14:cNvContentPartPr/>
              <p14:nvPr/>
            </p14:nvContentPartPr>
            <p14:xfrm>
              <a:off x="5459320" y="3834755"/>
              <a:ext cx="360" cy="3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B2B0CFA5-9218-4200-9710-79583D8779C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23680" y="379875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4585C9C1-08EB-44EC-8329-959681534263}"/>
                  </a:ext>
                </a:extLst>
              </p14:cNvPr>
              <p14:cNvContentPartPr/>
              <p14:nvPr/>
            </p14:nvContentPartPr>
            <p14:xfrm>
              <a:off x="5619160" y="3825755"/>
              <a:ext cx="360" cy="3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4585C9C1-08EB-44EC-8329-95968153426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583520" y="379011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CA7F1E20-F02A-4DA8-890F-DD31795591EB}"/>
                  </a:ext>
                </a:extLst>
              </p14:cNvPr>
              <p14:cNvContentPartPr/>
              <p14:nvPr/>
            </p14:nvContentPartPr>
            <p14:xfrm>
              <a:off x="5788000" y="3834755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CA7F1E20-F02A-4DA8-890F-DD31795591E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52000" y="379875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432E5127-B586-45C9-9B18-AC902AA92186}"/>
                  </a:ext>
                </a:extLst>
              </p14:cNvPr>
              <p14:cNvContentPartPr/>
              <p14:nvPr/>
            </p14:nvContentPartPr>
            <p14:xfrm>
              <a:off x="5983120" y="3843395"/>
              <a:ext cx="360" cy="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432E5127-B586-45C9-9B18-AC902AA9218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47480" y="380775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E26B7A9D-FCD4-4BB9-94C5-A646AB052D86}"/>
                  </a:ext>
                </a:extLst>
              </p14:cNvPr>
              <p14:cNvContentPartPr/>
              <p14:nvPr/>
            </p14:nvContentPartPr>
            <p14:xfrm>
              <a:off x="6124960" y="3843395"/>
              <a:ext cx="416880" cy="36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E26B7A9D-FCD4-4BB9-94C5-A646AB052D86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089320" y="3807755"/>
                <a:ext cx="48852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385A65AC-7FFD-41AB-93E8-A6570EA3350C}"/>
                  </a:ext>
                </a:extLst>
              </p14:cNvPr>
              <p14:cNvContentPartPr/>
              <p14:nvPr/>
            </p14:nvContentPartPr>
            <p14:xfrm>
              <a:off x="7315120" y="3799475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385A65AC-7FFD-41AB-93E8-A6570EA3350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279120" y="376347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65AA0BC9-A651-4436-9972-50D5C9997468}"/>
                  </a:ext>
                </a:extLst>
              </p14:cNvPr>
              <p14:cNvContentPartPr/>
              <p14:nvPr/>
            </p14:nvContentPartPr>
            <p14:xfrm>
              <a:off x="7554520" y="3763835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65AA0BC9-A651-4436-9972-50D5C999746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18520" y="372783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18B9106D-4CF2-4111-BF8B-6A75B724D7AF}"/>
                  </a:ext>
                </a:extLst>
              </p14:cNvPr>
              <p14:cNvContentPartPr/>
              <p14:nvPr/>
            </p14:nvContentPartPr>
            <p14:xfrm>
              <a:off x="7696720" y="3754835"/>
              <a:ext cx="360" cy="3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18B9106D-4CF2-4111-BF8B-6A75B724D7A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660720" y="371919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4177B4E6-A00F-43DA-9A11-1E2BA2DC8B85}"/>
                  </a:ext>
                </a:extLst>
              </p14:cNvPr>
              <p14:cNvContentPartPr/>
              <p14:nvPr/>
            </p14:nvContentPartPr>
            <p14:xfrm>
              <a:off x="7856560" y="3746195"/>
              <a:ext cx="360" cy="3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4177B4E6-A00F-43DA-9A11-1E2BA2DC8B8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820560" y="371055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940AE5C5-08BB-4DA9-8AD4-3C7049CA9F25}"/>
                  </a:ext>
                </a:extLst>
              </p14:cNvPr>
              <p14:cNvContentPartPr/>
              <p14:nvPr/>
            </p14:nvContentPartPr>
            <p14:xfrm>
              <a:off x="8104960" y="3754835"/>
              <a:ext cx="360" cy="3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940AE5C5-08BB-4DA9-8AD4-3C7049CA9F2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069320" y="371919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C5041E00-7BAB-4BD4-9C94-3FDA157D0018}"/>
                  </a:ext>
                </a:extLst>
              </p14:cNvPr>
              <p14:cNvContentPartPr/>
              <p14:nvPr/>
            </p14:nvContentPartPr>
            <p14:xfrm>
              <a:off x="8291440" y="3754835"/>
              <a:ext cx="257040" cy="36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C5041E00-7BAB-4BD4-9C94-3FDA157D0018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255440" y="3719195"/>
                <a:ext cx="32868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266063E6-917B-45A3-B39E-B66266E79E7D}"/>
                  </a:ext>
                </a:extLst>
              </p14:cNvPr>
              <p14:cNvContentPartPr/>
              <p14:nvPr/>
            </p14:nvContentPartPr>
            <p14:xfrm>
              <a:off x="8700040" y="3754835"/>
              <a:ext cx="360" cy="3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266063E6-917B-45A3-B39E-B66266E79E7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664040" y="3719195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8BCFE838-5C48-42FB-9343-52600F4728DF}"/>
                  </a:ext>
                </a:extLst>
              </p14:cNvPr>
              <p14:cNvContentPartPr/>
              <p14:nvPr/>
            </p14:nvContentPartPr>
            <p14:xfrm>
              <a:off x="5530240" y="5255315"/>
              <a:ext cx="360" cy="36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8BCFE838-5C48-42FB-9343-52600F4728D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94600" y="5219315"/>
                <a:ext cx="72000" cy="72000"/>
              </a:xfrm>
              <a:prstGeom prst="rect">
                <a:avLst/>
              </a:prstGeom>
            </p:spPr>
          </p:pic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4121703F-CF64-4368-8C87-1290B9CDFAB5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016592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B0F2E-644E-4289-90E8-AB9CEB824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175BD-76D5-454F-9A2E-FC68940ABA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8869" y="2459277"/>
            <a:ext cx="9601196" cy="3657437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HfW precursive" panose="00000500000000000000" pitchFamily="2" charset="0"/>
              </a:rPr>
              <a:t>Spot the digraph or trigraph in a word first</a:t>
            </a:r>
          </a:p>
          <a:p>
            <a:r>
              <a:rPr lang="en-GB" dirty="0">
                <a:latin typeface="HfW precursive" panose="00000500000000000000" pitchFamily="2" charset="0"/>
              </a:rPr>
              <a:t>Point to the letters- blend in their head. </a:t>
            </a:r>
          </a:p>
          <a:p>
            <a:r>
              <a:rPr lang="en-GB" dirty="0">
                <a:latin typeface="HfW precursive" panose="00000500000000000000" pitchFamily="2" charset="0"/>
              </a:rPr>
              <a:t>Chunk it up </a:t>
            </a:r>
          </a:p>
          <a:p>
            <a:r>
              <a:rPr lang="en-GB" dirty="0">
                <a:latin typeface="HfW precursive" panose="00000500000000000000" pitchFamily="2" charset="0"/>
              </a:rPr>
              <a:t>‘e’ alarm- split digraphs </a:t>
            </a:r>
          </a:p>
          <a:p>
            <a:r>
              <a:rPr lang="en-GB" dirty="0">
                <a:latin typeface="HfW precursive" panose="00000500000000000000" pitchFamily="2" charset="0"/>
              </a:rPr>
              <a:t>Websites- letters and sounds, top marks</a:t>
            </a:r>
          </a:p>
          <a:p>
            <a:pPr marL="0" indent="0">
              <a:buNone/>
            </a:pPr>
            <a:r>
              <a:rPr lang="en-GB" dirty="0">
                <a:latin typeface="HfW precursive" panose="00000500000000000000" pitchFamily="2" charset="0"/>
                <a:hlinkClick r:id="rId2"/>
              </a:rPr>
              <a:t>https://letters-and-sounds.com/#</a:t>
            </a:r>
            <a:endParaRPr lang="en-GB" dirty="0">
              <a:latin typeface="HfW precursive" panose="000005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HfW precursive" panose="00000500000000000000" pitchFamily="2" charset="0"/>
                <a:hlinkClick r:id="rId3"/>
              </a:rPr>
              <a:t>https://ictgames.com/mobilePage/phonemePatterns/index.html</a:t>
            </a:r>
            <a:endParaRPr lang="en-GB" dirty="0">
              <a:latin typeface="HfW precursive" panose="00000500000000000000" pitchFamily="2" charset="0"/>
            </a:endParaRPr>
          </a:p>
          <a:p>
            <a:r>
              <a:rPr lang="en-GB" b="1" u="sng" dirty="0">
                <a:solidFill>
                  <a:srgbClr val="FF0000"/>
                </a:solidFill>
                <a:latin typeface="HfW precursive" panose="00000500000000000000" pitchFamily="2" charset="0"/>
              </a:rPr>
              <a:t>Read every night</a:t>
            </a:r>
          </a:p>
          <a:p>
            <a:r>
              <a:rPr lang="en-GB" dirty="0">
                <a:latin typeface="HfW precursive" panose="00000500000000000000" pitchFamily="2" charset="0"/>
              </a:rPr>
              <a:t>If a word doesn’t make sense when reading, try it again. May need to use alternatives.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B3840F-032E-4E05-9138-176A73558FD4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2888384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BA371A-6BD1-43A9-BC01-DB565AA5F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069A69-F8AB-4CC2-8ED6-762ED3676B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5819774" cy="3318936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HfW precursive" panose="00000500000000000000" pitchFamily="2" charset="0"/>
              </a:rPr>
              <a:t>Research consistently tells us that children who read for 10 minutes a day can make up to a year’s additional progress.</a:t>
            </a:r>
          </a:p>
          <a:p>
            <a:pPr marL="0" indent="0">
              <a:buNone/>
            </a:pPr>
            <a:endParaRPr lang="en-GB" dirty="0">
              <a:latin typeface="HfW precursive" panose="00000500000000000000" pitchFamily="2" charset="0"/>
            </a:endParaRPr>
          </a:p>
          <a:p>
            <a:r>
              <a:rPr lang="en-GB" dirty="0">
                <a:latin typeface="HfW precursive" panose="00000500000000000000" pitchFamily="2" charset="0"/>
              </a:rPr>
              <a:t>Reading enjoyment has been reported as more important for children’s educational success than their family’s socio economic status. – OECD, 2022</a:t>
            </a:r>
          </a:p>
          <a:p>
            <a:endParaRPr lang="en-GB" dirty="0"/>
          </a:p>
        </p:txBody>
      </p:sp>
      <p:pic>
        <p:nvPicPr>
          <p:cNvPr id="4" name="Picture 2" descr="Reading Quotes: Kate DiCamillo - Bilingual Kidspot">
            <a:extLst>
              <a:ext uri="{FF2B5EF4-FFF2-40B4-BE49-F238E27FC236}">
                <a16:creationId xmlns:a16="http://schemas.microsoft.com/office/drawing/2014/main" id="{0268C6D0-7594-49AC-B856-D225BC18E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225" y="2536495"/>
            <a:ext cx="3339373" cy="33393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DEC484-70AD-4287-BAFC-9EC8C97EFB22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SG</a:t>
            </a:r>
          </a:p>
        </p:txBody>
      </p:sp>
    </p:spTree>
    <p:extLst>
      <p:ext uri="{BB962C8B-B14F-4D97-AF65-F5344CB8AC3E}">
        <p14:creationId xmlns:p14="http://schemas.microsoft.com/office/powerpoint/2010/main" val="316572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B88D9-CA5F-46B8-959C-9DDEF6D6F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Fluency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A70F7-BEA6-4451-A608-761B61067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091" y="2556931"/>
            <a:ext cx="5957934" cy="3932645"/>
          </a:xfrm>
        </p:spPr>
        <p:txBody>
          <a:bodyPr>
            <a:normAutofit fontScale="85000" lnSpcReduction="10000"/>
          </a:bodyPr>
          <a:lstStyle/>
          <a:p>
            <a:r>
              <a:rPr lang="en-GB" sz="1800" dirty="0">
                <a:latin typeface="HfW precursive" panose="00000500000000000000" pitchFamily="2" charset="0"/>
              </a:rPr>
              <a:t>As children become more confident at decoding words they need to practise fluency. </a:t>
            </a:r>
          </a:p>
          <a:p>
            <a:r>
              <a:rPr lang="en-GB" sz="1800" dirty="0">
                <a:latin typeface="HfW precursive" panose="00000500000000000000" pitchFamily="2" charset="0"/>
              </a:rPr>
              <a:t>Fluency in reading refers to the ability to read text accurately, quickly, and with appropriate expression.</a:t>
            </a:r>
          </a:p>
          <a:p>
            <a:r>
              <a:rPr lang="en-GB" sz="1800" dirty="0">
                <a:latin typeface="HfW precursive" panose="00000500000000000000" pitchFamily="2" charset="0"/>
              </a:rPr>
              <a:t>Fluent readers can </a:t>
            </a:r>
            <a:r>
              <a:rPr lang="en-GB" sz="1800" b="1" dirty="0">
                <a:latin typeface="HfW precursive" panose="00000500000000000000" pitchFamily="2" charset="0"/>
              </a:rPr>
              <a:t>focus on comprehension </a:t>
            </a:r>
            <a:r>
              <a:rPr lang="en-GB" sz="1800" dirty="0">
                <a:latin typeface="HfW precursive" panose="00000500000000000000" pitchFamily="2" charset="0"/>
              </a:rPr>
              <a:t>rather than struggling with word decoding.</a:t>
            </a:r>
          </a:p>
          <a:p>
            <a:r>
              <a:rPr lang="en-GB" sz="1800" b="1" dirty="0">
                <a:latin typeface="HfW precursive" panose="00000500000000000000" pitchFamily="2" charset="0"/>
              </a:rPr>
              <a:t>Reading back </a:t>
            </a:r>
            <a:r>
              <a:rPr lang="en-GB" sz="1800" dirty="0">
                <a:latin typeface="HfW precursive" panose="00000500000000000000" pitchFamily="2" charset="0"/>
              </a:rPr>
              <a:t>sentences to support fluency is really important. </a:t>
            </a:r>
          </a:p>
          <a:p>
            <a:r>
              <a:rPr lang="en-GB" sz="1800" dirty="0">
                <a:latin typeface="HfW precursive" panose="00000500000000000000" pitchFamily="2" charset="0"/>
              </a:rPr>
              <a:t>Reading books again. </a:t>
            </a:r>
          </a:p>
          <a:p>
            <a:r>
              <a:rPr lang="en-GB" sz="1800" dirty="0">
                <a:latin typeface="HfW precursive" panose="00000500000000000000" pitchFamily="2" charset="0"/>
              </a:rPr>
              <a:t>Checking for understanding. </a:t>
            </a:r>
          </a:p>
          <a:p>
            <a:r>
              <a:rPr lang="en-GB" sz="1800" b="1" dirty="0">
                <a:latin typeface="HfW precursive" panose="00000500000000000000" pitchFamily="2" charset="0"/>
              </a:rPr>
              <a:t>Model fluency </a:t>
            </a:r>
            <a:r>
              <a:rPr lang="en-GB" sz="1800" dirty="0">
                <a:latin typeface="HfW precursive" panose="00000500000000000000" pitchFamily="2" charset="0"/>
              </a:rPr>
              <a:t>reading to your child. </a:t>
            </a:r>
          </a:p>
          <a:p>
            <a:r>
              <a:rPr lang="en-GB" sz="1800" dirty="0">
                <a:latin typeface="HfW precursive" panose="00000500000000000000" pitchFamily="2" charset="0"/>
              </a:rPr>
              <a:t>Look at </a:t>
            </a:r>
            <a:r>
              <a:rPr lang="en-GB" sz="1800" b="1" dirty="0">
                <a:latin typeface="HfW precursive" panose="00000500000000000000" pitchFamily="2" charset="0"/>
              </a:rPr>
              <a:t>punctuation</a:t>
            </a:r>
            <a:r>
              <a:rPr lang="en-GB" sz="1800" dirty="0">
                <a:latin typeface="HfW precursive" panose="00000500000000000000" pitchFamily="2" charset="0"/>
              </a:rPr>
              <a:t> – How will you change your voice? </a:t>
            </a:r>
            <a:endParaRPr lang="en-GB" dirty="0">
              <a:latin typeface="HfW precursive" panose="00000500000000000000" pitchFamily="2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B1CE02-9A4F-4819-A4B5-C2FA3B4AC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9355" y="2556931"/>
            <a:ext cx="4923554" cy="27667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A0C62B-77A4-4FE3-A04B-9A592F381FC7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SG</a:t>
            </a:r>
          </a:p>
        </p:txBody>
      </p:sp>
    </p:spTree>
    <p:extLst>
      <p:ext uri="{BB962C8B-B14F-4D97-AF65-F5344CB8AC3E}">
        <p14:creationId xmlns:p14="http://schemas.microsoft.com/office/powerpoint/2010/main" val="2885634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D220F-2633-47D4-8CEA-D9D0279A4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87EF4-56B4-46DC-B85D-CB1D749A16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199239-74F6-4D1C-B053-51E953395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083" y="603682"/>
            <a:ext cx="9133610" cy="55953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2ED1B6-6E6B-41F6-A539-E5A70D74A2DA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SG</a:t>
            </a:r>
          </a:p>
        </p:txBody>
      </p:sp>
    </p:spTree>
    <p:extLst>
      <p:ext uri="{BB962C8B-B14F-4D97-AF65-F5344CB8AC3E}">
        <p14:creationId xmlns:p14="http://schemas.microsoft.com/office/powerpoint/2010/main" val="934170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0CCB9-1CD5-48C0-B057-9DE81ADDA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precursive" panose="00000500000000000000" pitchFamily="2" charset="0"/>
              </a:rPr>
              <a:t>Common Exception Words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37C04-2A2B-412C-9CEA-AFCFC38288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75" y="2562224"/>
            <a:ext cx="10706100" cy="331364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HfW precursive" panose="00000500000000000000" pitchFamily="2" charset="0"/>
              </a:rPr>
              <a:t>Some phonics clues and some tricky bits </a:t>
            </a:r>
            <a:r>
              <a:rPr lang="en-GB" sz="2800" dirty="0" err="1">
                <a:latin typeface="HfW precursive" panose="00000500000000000000" pitchFamily="2" charset="0"/>
              </a:rPr>
              <a:t>eg</a:t>
            </a:r>
            <a:r>
              <a:rPr lang="en-GB" sz="2800" dirty="0">
                <a:latin typeface="HfW precursive" panose="00000500000000000000" pitchFamily="2" charset="0"/>
              </a:rPr>
              <a:t>/ many</a:t>
            </a:r>
          </a:p>
          <a:p>
            <a:r>
              <a:rPr lang="en-GB" sz="2800" dirty="0">
                <a:latin typeface="HfW precursive" panose="00000500000000000000" pitchFamily="2" charset="0"/>
              </a:rPr>
              <a:t>Need to read AND spell them </a:t>
            </a:r>
          </a:p>
          <a:p>
            <a:r>
              <a:rPr lang="en-GB" sz="2800" dirty="0">
                <a:latin typeface="HfW precursive" panose="00000500000000000000" pitchFamily="2" charset="0"/>
              </a:rPr>
              <a:t>Front of reading diaries</a:t>
            </a:r>
          </a:p>
          <a:p>
            <a:r>
              <a:rPr lang="en-GB" sz="2800" dirty="0">
                <a:latin typeface="HfW precursive" panose="00000500000000000000" pitchFamily="2" charset="0"/>
              </a:rPr>
              <a:t>QR codes in diaries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3A7B8E-4A5A-4228-844B-3FCD9BCCD6FF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4AC4DE-999D-4322-981C-6A7ED81617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712606"/>
            <a:ext cx="4448175" cy="305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889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0CCB9-1CD5-48C0-B057-9DE81ADDA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HfW precursive" panose="00000500000000000000" pitchFamily="2" charset="0"/>
              </a:rPr>
              <a:t>Maths!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37C04-2A2B-412C-9CEA-AFCFC38288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3200" dirty="0">
              <a:latin typeface="HfW precursive" panose="00000500000000000000" pitchFamily="2" charset="0"/>
            </a:endParaRPr>
          </a:p>
          <a:p>
            <a:r>
              <a:rPr lang="en-GB" sz="3200" dirty="0">
                <a:latin typeface="HfW precursive" panose="00000500000000000000" pitchFamily="2" charset="0"/>
              </a:rPr>
              <a:t>Maths- please practise counting in 2’s, 5’s and 10’s at home</a:t>
            </a:r>
          </a:p>
          <a:p>
            <a:r>
              <a:rPr lang="en-GB" sz="3200" dirty="0">
                <a:latin typeface="HfW precursive" panose="00000500000000000000" pitchFamily="2" charset="0"/>
              </a:rPr>
              <a:t>Number bonds to 10.  </a:t>
            </a:r>
          </a:p>
          <a:p>
            <a:pPr marL="0" indent="0">
              <a:buNone/>
            </a:pPr>
            <a:r>
              <a:rPr lang="en-GB" sz="3200" dirty="0">
                <a:latin typeface="HfW precursive" panose="00000500000000000000" pitchFamily="2" charset="0"/>
              </a:rPr>
              <a:t>(</a:t>
            </a:r>
            <a:r>
              <a:rPr lang="en-GB" sz="3200" dirty="0" err="1">
                <a:latin typeface="HfW precursive" panose="00000500000000000000" pitchFamily="2" charset="0"/>
              </a:rPr>
              <a:t>eg</a:t>
            </a:r>
            <a:r>
              <a:rPr lang="en-GB" sz="3200" dirty="0">
                <a:latin typeface="HfW precursive" panose="00000500000000000000" pitchFamily="2" charset="0"/>
              </a:rPr>
              <a:t>/ 1 and 9, 8 and 2 etc)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3A7B8E-4A5A-4228-844B-3FCD9BCCD6FF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280470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F00CD-7D1A-414F-A4BC-ACB49E843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2504161"/>
            <a:ext cx="9601196" cy="1303867"/>
          </a:xfrm>
        </p:spPr>
        <p:txBody>
          <a:bodyPr/>
          <a:lstStyle/>
          <a:p>
            <a:r>
              <a:rPr lang="en-GB" dirty="0">
                <a:latin typeface="HfW precursive" panose="00000500000000000000" pitchFamily="2" charset="0"/>
              </a:rPr>
              <a:t>Any questions?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3C7995-D7C1-4A51-A2C4-1D64A104862D}"/>
              </a:ext>
            </a:extLst>
          </p:cNvPr>
          <p:cNvSpPr txBox="1"/>
          <p:nvPr/>
        </p:nvSpPr>
        <p:spPr>
          <a:xfrm>
            <a:off x="133350" y="6404445"/>
            <a:ext cx="638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6242292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628F0-7AAC-410C-B204-24EB12017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83104-D78D-4386-ABD7-746B8C27B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4902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446</TotalTime>
  <Words>553</Words>
  <Application>Microsoft Office PowerPoint</Application>
  <PresentationFormat>Widescreen</PresentationFormat>
  <Paragraphs>78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Garamond</vt:lpstr>
      <vt:lpstr>HfW precursive</vt:lpstr>
      <vt:lpstr>Organic</vt:lpstr>
      <vt:lpstr>Phonics screener check</vt:lpstr>
      <vt:lpstr>What is it?</vt:lpstr>
      <vt:lpstr>Why?</vt:lpstr>
      <vt:lpstr>Terminology </vt:lpstr>
      <vt:lpstr>Chunk it up- (for longer words) cover up parts of the word, blend small parts and  then blend together  </vt:lpstr>
      <vt:lpstr>Spot the digraph or trigraph before reading the word.  Adding sound buttons.  </vt:lpstr>
      <vt:lpstr>PowerPoint Presentation</vt:lpstr>
      <vt:lpstr>Split digraphs – ‘e’ alarm!</vt:lpstr>
      <vt:lpstr>Sound buttons </vt:lpstr>
      <vt:lpstr>How can you help?</vt:lpstr>
      <vt:lpstr>Reading at home </vt:lpstr>
      <vt:lpstr>Fluency </vt:lpstr>
      <vt:lpstr>PowerPoint Presentation</vt:lpstr>
      <vt:lpstr>Common Exception Words </vt:lpstr>
      <vt:lpstr>Maths!</vt:lpstr>
      <vt:lpstr>Any questions?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screener check</dc:title>
  <dc:creator>Sarah Gilbert</dc:creator>
  <cp:lastModifiedBy>Sarah Gilbert</cp:lastModifiedBy>
  <cp:revision>28</cp:revision>
  <cp:lastPrinted>2025-05-14T12:00:10Z</cp:lastPrinted>
  <dcterms:created xsi:type="dcterms:W3CDTF">2024-05-09T11:44:11Z</dcterms:created>
  <dcterms:modified xsi:type="dcterms:W3CDTF">2026-05-20T09:09:28Z</dcterms:modified>
</cp:coreProperties>
</file>